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60" r:id="rId5"/>
    <p:sldId id="266" r:id="rId6"/>
    <p:sldId id="283" r:id="rId7"/>
    <p:sldId id="267" r:id="rId8"/>
    <p:sldId id="268" r:id="rId9"/>
    <p:sldId id="269" r:id="rId10"/>
    <p:sldId id="259" r:id="rId11"/>
    <p:sldId id="262" r:id="rId12"/>
    <p:sldId id="278" r:id="rId13"/>
    <p:sldId id="284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9F40D-E2F7-4258-8740-371FD18A67C8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BA77-3CFD-4047-A9A1-A5C29EEE3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5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2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7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2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0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3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6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4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6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2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DB6C-F372-4722-9ADA-4FB4C9192A8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0EA8-2597-4493-B291-0530624A3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06311"/>
            <a:ext cx="685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«Березовская средняя школа №1 имени Е.К. Зырянова»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609329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февраля 2021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422910" y="1740596"/>
            <a:ext cx="8721090" cy="22288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905">
              <a:lnSpc>
                <a:spcPct val="120000"/>
              </a:lnSpc>
              <a:spcBef>
                <a:spcPts val="1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«Последствия участия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несанкционированных митингах несовершеннолетних»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41" y="26074"/>
            <a:ext cx="1227370" cy="12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-295838" y="102396"/>
            <a:ext cx="9121775" cy="109004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500" b="1" spc="-5" dirty="0" smtClean="0">
                <a:latin typeface="Times New Roman"/>
                <a:cs typeface="Times New Roman"/>
              </a:rPr>
              <a:t>Профилактическая </a:t>
            </a:r>
            <a:r>
              <a:rPr lang="ru-RU" sz="3500" b="1" dirty="0" smtClean="0">
                <a:latin typeface="Times New Roman"/>
                <a:cs typeface="Times New Roman"/>
              </a:rPr>
              <a:t>работа с детьми -</a:t>
            </a:r>
            <a:r>
              <a:rPr lang="ru-RU" sz="3500" b="1" spc="-60" dirty="0" smtClean="0">
                <a:latin typeface="Times New Roman"/>
                <a:cs typeface="Times New Roman"/>
              </a:rPr>
              <a:t> </a:t>
            </a:r>
            <a:r>
              <a:rPr lang="ru-RU" sz="3500" b="1" spc="-15" dirty="0" smtClean="0">
                <a:latin typeface="Times New Roman"/>
                <a:cs typeface="Times New Roman"/>
              </a:rPr>
              <a:t>родители</a:t>
            </a:r>
            <a:endParaRPr lang="ru-RU" sz="3500" b="1" dirty="0"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208494" y="1474391"/>
            <a:ext cx="9548081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34795" algn="just">
              <a:lnSpc>
                <a:spcPct val="100000"/>
              </a:lnSpc>
              <a:spcBef>
                <a:spcPts val="95"/>
              </a:spcBef>
              <a:buSzPct val="96428"/>
              <a:buAutoNum type="arabicPeriod"/>
              <a:tabLst>
                <a:tab pos="280035" algn="l"/>
              </a:tabLst>
            </a:pPr>
            <a:r>
              <a:rPr sz="3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Наблюдение </a:t>
            </a:r>
            <a:r>
              <a:rPr sz="3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/контроль 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3200" b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чевидный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) 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32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подростком.</a:t>
            </a:r>
            <a:endParaRPr sz="3200" b="1" dirty="0">
              <a:latin typeface="Times New Roman"/>
              <a:cs typeface="Times New Roman"/>
            </a:endParaRPr>
          </a:p>
          <a:p>
            <a:pPr marL="12700" marR="281305">
              <a:lnSpc>
                <a:spcPct val="100000"/>
              </a:lnSpc>
              <a:spcBef>
                <a:spcPts val="5"/>
              </a:spcBef>
              <a:buSzPct val="96428"/>
              <a:buAutoNum type="arabicPeriod"/>
              <a:tabLst>
                <a:tab pos="280035" algn="l"/>
              </a:tabLst>
            </a:pPr>
            <a:r>
              <a:rPr sz="32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Воспитание 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социальной </a:t>
            </a:r>
            <a:r>
              <a:rPr sz="32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культуры.  </a:t>
            </a:r>
            <a:endParaRPr lang="ru-RU" sz="3200" b="1" spc="-40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700" marR="281305">
              <a:lnSpc>
                <a:spcPct val="100000"/>
              </a:lnSpc>
              <a:spcBef>
                <a:spcPts val="5"/>
              </a:spcBef>
              <a:buSzPct val="96428"/>
              <a:buAutoNum type="arabicPeriod"/>
              <a:tabLst>
                <a:tab pos="280035" algn="l"/>
              </a:tabLst>
            </a:pPr>
            <a:r>
              <a:rPr sz="32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Формирование</a:t>
            </a:r>
            <a:r>
              <a:rPr sz="32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нравственных 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ценностей.</a:t>
            </a:r>
            <a:endParaRPr sz="3200" b="1" dirty="0">
              <a:latin typeface="Times New Roman"/>
              <a:cs typeface="Times New Roman"/>
            </a:endParaRPr>
          </a:p>
          <a:p>
            <a:pPr marL="12700" marR="1109980">
              <a:lnSpc>
                <a:spcPct val="100000"/>
              </a:lnSpc>
              <a:buSzPct val="96428"/>
              <a:buAutoNum type="arabicPeriod" startAt="4"/>
              <a:tabLst>
                <a:tab pos="280035" algn="l"/>
              </a:tabLst>
            </a:pPr>
            <a:r>
              <a:rPr sz="3200" b="1" spc="5" dirty="0" err="1">
                <a:solidFill>
                  <a:srgbClr val="001F5F"/>
                </a:solidFill>
                <a:latin typeface="Times New Roman"/>
                <a:cs typeface="Times New Roman"/>
              </a:rPr>
              <a:t>Воспитание</a:t>
            </a:r>
            <a:r>
              <a:rPr sz="32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неравнодушного</a:t>
            </a:r>
            <a:r>
              <a:rPr lang="ru-RU" sz="3200" b="1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гражданина </a:t>
            </a:r>
            <a:r>
              <a:rPr sz="32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своей</a:t>
            </a:r>
            <a:r>
              <a:rPr sz="3200" b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страны.</a:t>
            </a:r>
            <a:endParaRPr sz="3200" b="1" dirty="0">
              <a:latin typeface="Times New Roman"/>
              <a:cs typeface="Times New Roman"/>
            </a:endParaRPr>
          </a:p>
          <a:p>
            <a:pPr marL="12700" marR="86995">
              <a:lnSpc>
                <a:spcPct val="100000"/>
              </a:lnSpc>
              <a:spcBef>
                <a:spcPts val="5"/>
              </a:spcBef>
              <a:buSzPct val="96428"/>
              <a:buAutoNum type="arabicPeriod" startAt="4"/>
              <a:tabLst>
                <a:tab pos="280035" algn="l"/>
              </a:tabLst>
            </a:pPr>
            <a:r>
              <a:rPr sz="3200" b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Собственный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пример</a:t>
            </a:r>
            <a:r>
              <a:rPr sz="32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lang="ru-RU" sz="3200" b="1" spc="-10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700" marR="86995">
              <a:lnSpc>
                <a:spcPct val="100000"/>
              </a:lnSpc>
              <a:spcBef>
                <a:spcPts val="5"/>
              </a:spcBef>
              <a:buSzPct val="96428"/>
              <a:buAutoNum type="arabicPeriod" startAt="4"/>
              <a:tabLst>
                <a:tab pos="280035" algn="l"/>
              </a:tabLst>
            </a:pPr>
            <a:r>
              <a:rPr lang="ru-RU" sz="3200" b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Объяснение</a:t>
            </a:r>
            <a:r>
              <a:rPr sz="3200" b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реальных </a:t>
            </a:r>
            <a:r>
              <a:rPr sz="3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мотивов  организаторов </a:t>
            </a:r>
            <a:r>
              <a:rPr sz="32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несанкционированных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32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акций</a:t>
            </a:r>
            <a:r>
              <a:rPr sz="3200" b="1" spc="-65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1763688" y="258880"/>
            <a:ext cx="4660900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600" b="1" spc="-35" dirty="0" smtClean="0">
                <a:latin typeface="Times New Roman"/>
                <a:cs typeface="Times New Roman"/>
              </a:rPr>
              <a:t>Законодательная </a:t>
            </a:r>
            <a:r>
              <a:rPr lang="ru-RU" sz="3600" b="1" spc="-5" dirty="0" smtClean="0">
                <a:latin typeface="Times New Roman"/>
                <a:cs typeface="Times New Roman"/>
              </a:rPr>
              <a:t>база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431539" y="1019760"/>
            <a:ext cx="828092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соответствии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со 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ст.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63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Семейного 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кодекса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РФ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-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Родители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имеют право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обязаны  воспитывать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своих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детей.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Они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обязаны заботиться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здоровье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развитии своих</a:t>
            </a:r>
            <a:r>
              <a:rPr sz="2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детей.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Согласно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ч. 1 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ст.</a:t>
            </a:r>
            <a:r>
              <a:rPr sz="2400" spc="4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18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Конвенции</a:t>
            </a:r>
            <a:r>
              <a:rPr sz="2400" spc="5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правах ребенка,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родители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несут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основную 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ответственность за воспитание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развитие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ребенка.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Предоставленное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право 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есть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личное,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неотъемлемое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право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каждого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родителя.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Оно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заключается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том,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что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родителю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дано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право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воспитывать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своих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детей.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этом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они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свободны 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выборе 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способов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методов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742" y="4509119"/>
            <a:ext cx="2913097" cy="2059321"/>
          </a:xfrm>
          <a:prstGeom prst="rect">
            <a:avLst/>
          </a:prstGeom>
        </p:spPr>
      </p:pic>
      <p:pic>
        <p:nvPicPr>
          <p:cNvPr id="11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8064" y="4509119"/>
            <a:ext cx="2901346" cy="21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22491" y="39986"/>
            <a:ext cx="8087995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4000" b="1" spc="-15" dirty="0" smtClean="0">
                <a:latin typeface="Times New Roman"/>
                <a:cs typeface="Times New Roman"/>
              </a:rPr>
              <a:t>Правовая </a:t>
            </a:r>
            <a:r>
              <a:rPr lang="ru-RU" sz="4000" b="1" dirty="0" smtClean="0">
                <a:latin typeface="Times New Roman"/>
                <a:cs typeface="Times New Roman"/>
              </a:rPr>
              <a:t>ответственность</a:t>
            </a:r>
            <a:r>
              <a:rPr lang="ru-RU" sz="4000" b="1" spc="-30" dirty="0" smtClean="0">
                <a:latin typeface="Times New Roman"/>
                <a:cs typeface="Times New Roman"/>
              </a:rPr>
              <a:t> </a:t>
            </a:r>
            <a:r>
              <a:rPr lang="ru-RU" sz="4000" b="1" spc="-15" dirty="0" smtClean="0">
                <a:latin typeface="Times New Roman"/>
                <a:cs typeface="Times New Roman"/>
              </a:rPr>
              <a:t>родителей</a:t>
            </a:r>
            <a:endParaRPr lang="ru-RU" sz="4000" b="1" dirty="0">
              <a:latin typeface="Times New Roman"/>
              <a:cs typeface="Times New Roman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79511" y="1628800"/>
            <a:ext cx="8784976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За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неисполнение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ненадлежащее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исполнение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обязанностей по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воспитанию  детей,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родители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могут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быть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привлечены</a:t>
            </a:r>
            <a:r>
              <a:rPr sz="2800" b="1" spc="5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следующим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видам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юридической  ответственности: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административная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, предусматривающая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ответственность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виде предупреждения</a:t>
            </a:r>
            <a:r>
              <a:rPr sz="28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endParaRPr sz="2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наложения административного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штрафа в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размере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100 до 500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руб. </a:t>
            </a:r>
            <a:r>
              <a:rPr sz="2800" spc="-45" dirty="0">
                <a:solidFill>
                  <a:srgbClr val="001F5F"/>
                </a:solidFill>
                <a:latin typeface="Times New Roman"/>
                <a:cs typeface="Times New Roman"/>
              </a:rPr>
              <a:t>(ст.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5.35 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КоАП</a:t>
            </a:r>
            <a:r>
              <a:rPr sz="28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РФ</a:t>
            </a:r>
            <a:r>
              <a:rPr sz="28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);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75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22491" y="39986"/>
            <a:ext cx="8087995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4000" b="1" spc="-15" dirty="0" smtClean="0">
                <a:latin typeface="Times New Roman"/>
                <a:cs typeface="Times New Roman"/>
              </a:rPr>
              <a:t>Правовая </a:t>
            </a:r>
            <a:r>
              <a:rPr lang="ru-RU" sz="4000" b="1" dirty="0" smtClean="0">
                <a:latin typeface="Times New Roman"/>
                <a:cs typeface="Times New Roman"/>
              </a:rPr>
              <a:t>ответственность</a:t>
            </a:r>
            <a:r>
              <a:rPr lang="ru-RU" sz="4000" b="1" spc="-30" dirty="0" smtClean="0">
                <a:latin typeface="Times New Roman"/>
                <a:cs typeface="Times New Roman"/>
              </a:rPr>
              <a:t> </a:t>
            </a:r>
            <a:r>
              <a:rPr lang="ru-RU" sz="4000" b="1" spc="-15" dirty="0" smtClean="0">
                <a:latin typeface="Times New Roman"/>
                <a:cs typeface="Times New Roman"/>
              </a:rPr>
              <a:t>родителей</a:t>
            </a:r>
            <a:endParaRPr lang="ru-RU" sz="4000" b="1" dirty="0">
              <a:latin typeface="Times New Roman"/>
              <a:cs typeface="Times New Roman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79513" y="1281825"/>
            <a:ext cx="8784976" cy="537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За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неисполнение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ненадлежащее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исполнение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обязанностей по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воспитанию  детей,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родители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могут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быть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привлечены</a:t>
            </a:r>
            <a:r>
              <a:rPr sz="2400" b="1" spc="5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следующим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видам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юридической  ответственности:</a:t>
            </a:r>
            <a:endParaRPr sz="2400" dirty="0">
              <a:latin typeface="Times New Roman"/>
              <a:cs typeface="Times New Roman"/>
            </a:endParaRPr>
          </a:p>
          <a:p>
            <a:pPr marL="12700" marR="751205">
              <a:lnSpc>
                <a:spcPct val="100000"/>
              </a:lnSpc>
              <a:spcBef>
                <a:spcPts val="2160"/>
              </a:spcBef>
            </a:pPr>
            <a:r>
              <a:rPr sz="24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семейно-правовая</a:t>
            </a:r>
            <a:r>
              <a:rPr sz="24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- в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виде лишения или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ограничения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родительских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прав,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  отбирания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(ст. 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ст.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69, 73, 77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СК</a:t>
            </a:r>
            <a:r>
              <a:rPr sz="2400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РФ);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165"/>
              </a:spcBef>
            </a:pP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уголовная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предусматривающая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зависимости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степени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вины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тяжести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деяния  штраф в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размере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до 40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тыс.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руб., 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либо лишение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права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занимать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определенные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должности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заниматься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определенной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деятельностью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срок до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трех 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лет,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либо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обязательными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работами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срок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до 180 часов,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либо исправительными работами на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срок до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одного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года,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либо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ограничением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свободы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срок до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трех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лет 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(ст.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156 УК</a:t>
            </a:r>
            <a:r>
              <a:rPr sz="24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РФ).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96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1043608" y="301498"/>
            <a:ext cx="554037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4000" b="1" spc="-15" dirty="0" smtClean="0">
                <a:latin typeface="Times New Roman" pitchFamily="18" charset="0"/>
                <a:cs typeface="Times New Roman" pitchFamily="18" charset="0"/>
              </a:rPr>
              <a:t>Массовые</a:t>
            </a:r>
            <a:r>
              <a:rPr lang="ru-RU" sz="4000" b="1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-1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07504" y="1052751"/>
            <a:ext cx="11550676" cy="4680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Митинг — </a:t>
            </a:r>
            <a:r>
              <a:rPr sz="2800" b="1" spc="-20" dirty="0" err="1">
                <a:solidFill>
                  <a:srgbClr val="001F5F"/>
                </a:solidFill>
                <a:latin typeface="Times New Roman"/>
                <a:cs typeface="Times New Roman"/>
              </a:rPr>
              <a:t>массовое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нахождение</a:t>
            </a:r>
            <a:endParaRPr lang="ru-RU" sz="2800" spc="-25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77800" marR="5080">
              <a:lnSpc>
                <a:spcPct val="100000"/>
              </a:lnSpc>
              <a:spcBef>
                <a:spcPts val="95"/>
              </a:spcBef>
            </a:pPr>
            <a:r>
              <a:rPr sz="2800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800" spc="-2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скопление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) </a:t>
            </a:r>
            <a:r>
              <a:rPr sz="2800" spc="-40" dirty="0">
                <a:solidFill>
                  <a:srgbClr val="001F5F"/>
                </a:solidFill>
                <a:latin typeface="Times New Roman"/>
                <a:cs typeface="Times New Roman"/>
              </a:rPr>
              <a:t>людей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800" spc="-50" dirty="0">
                <a:solidFill>
                  <a:srgbClr val="001F5F"/>
                </a:solidFill>
                <a:latin typeface="Times New Roman"/>
                <a:cs typeface="Times New Roman"/>
              </a:rPr>
              <a:t>каком-  </a:t>
            </a:r>
            <a:r>
              <a:rPr sz="2800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либо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lang="ru-RU" sz="2800" spc="-10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77800" marR="5080">
              <a:lnSpc>
                <a:spcPct val="100000"/>
              </a:lnSpc>
              <a:spcBef>
                <a:spcPts val="95"/>
              </a:spcBef>
            </a:pPr>
            <a:r>
              <a:rPr sz="2800" spc="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месте</a:t>
            </a:r>
            <a:r>
              <a:rPr sz="2800" spc="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целью </a:t>
            </a:r>
            <a:r>
              <a:rPr sz="2800" b="1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публично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lang="ru-RU" sz="2800" b="1" spc="-25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778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выразить</a:t>
            </a:r>
            <a:r>
              <a:rPr sz="2800" spc="114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мнение</a:t>
            </a:r>
            <a:endParaRPr sz="2800" dirty="0">
              <a:latin typeface="Times New Roman"/>
              <a:cs typeface="Times New Roman"/>
            </a:endParaRPr>
          </a:p>
          <a:p>
            <a:pPr marL="1778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(личное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8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коллективное).</a:t>
            </a:r>
            <a:endParaRPr sz="2800" dirty="0">
              <a:latin typeface="Times New Roman"/>
              <a:cs typeface="Times New Roman"/>
            </a:endParaRPr>
          </a:p>
          <a:p>
            <a:pPr marL="12700" marR="5861685" indent="-635">
              <a:lnSpc>
                <a:spcPct val="100000"/>
              </a:lnSpc>
              <a:spcBef>
                <a:spcPts val="2545"/>
              </a:spcBef>
            </a:pPr>
            <a:r>
              <a:rPr lang="ru-RU" sz="28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28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Право</a:t>
            </a:r>
            <a:r>
              <a:rPr sz="28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проведение </a:t>
            </a:r>
            <a:r>
              <a:rPr sz="2800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митингов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lang="ru-RU" sz="28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гарантировано</a:t>
            </a:r>
            <a:r>
              <a:rPr sz="28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Конституцией</a:t>
            </a:r>
            <a:r>
              <a:rPr sz="28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РФ 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статьей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31,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согласно</a:t>
            </a:r>
            <a:r>
              <a:rPr sz="2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которой</a:t>
            </a:r>
            <a:endParaRPr sz="2800" dirty="0">
              <a:latin typeface="Times New Roman"/>
              <a:cs typeface="Times New Roman"/>
            </a:endParaRPr>
          </a:p>
          <a:p>
            <a:pPr marR="5850890">
              <a:lnSpc>
                <a:spcPct val="100000"/>
              </a:lnSpc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каждый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вправе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собираться</a:t>
            </a:r>
            <a:endParaRPr sz="2800" dirty="0">
              <a:latin typeface="Times New Roman"/>
              <a:cs typeface="Times New Roman"/>
            </a:endParaRPr>
          </a:p>
          <a:p>
            <a:pPr marR="5847715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мирно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без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оружия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9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079" y="1628800"/>
            <a:ext cx="3820049" cy="30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74"/>
            <a:ext cx="1166167" cy="11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8"/>
          <p:cNvSpPr txBox="1">
            <a:spLocks/>
          </p:cNvSpPr>
          <p:nvPr/>
        </p:nvSpPr>
        <p:spPr>
          <a:xfrm>
            <a:off x="439893" y="242061"/>
            <a:ext cx="681164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4000" b="1" spc="-10" dirty="0" smtClean="0">
                <a:latin typeface="Times New Roman" pitchFamily="18" charset="0"/>
                <a:cs typeface="Times New Roman" pitchFamily="18" charset="0"/>
              </a:rPr>
              <a:t>Санкционированный</a:t>
            </a:r>
            <a:r>
              <a:rPr lang="ru-RU" sz="4000" b="1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-5" dirty="0" smtClean="0">
                <a:latin typeface="Times New Roman" pitchFamily="18" charset="0"/>
                <a:cs typeface="Times New Roman" pitchFamily="18" charset="0"/>
              </a:rPr>
              <a:t>митинг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323528" y="1206793"/>
            <a:ext cx="8424936" cy="4980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3633470" algn="l"/>
                <a:tab pos="4978400" algn="l"/>
                <a:tab pos="5737225" algn="l"/>
                <a:tab pos="6929120" algn="l"/>
                <a:tab pos="8769985" algn="l"/>
                <a:tab pos="1103503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Сан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ци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нир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ван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ый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тин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ил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b="1" spc="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b="1" spc="-4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b="1" spc="-7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4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ое</a:t>
            </a:r>
            <a:r>
              <a:rPr lang="ru-RU"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400" b="1" spc="-4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b="1" spc="-7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лично</a:t>
            </a:r>
            <a:r>
              <a:rPr sz="24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lang="ru-RU" sz="24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ер</a:t>
            </a:r>
            <a:r>
              <a:rPr sz="2400" b="1" spc="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2400" b="1" spc="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4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lang="ru-RU"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име</a:t>
            </a:r>
            <a:r>
              <a:rPr sz="24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строгий порядок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проведения,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установленный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ФЗ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4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54</a:t>
            </a:r>
            <a:r>
              <a:rPr lang="ru-RU"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 собраниях,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митингах,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демонстрациях, шествиях и</a:t>
            </a:r>
            <a:r>
              <a:rPr sz="24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пикетированиях».</a:t>
            </a:r>
            <a:endParaRPr sz="2400" dirty="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  <a:spcBef>
                <a:spcPts val="1250"/>
              </a:spcBef>
            </a:pP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Условия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санкционированного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публичного</a:t>
            </a:r>
            <a:r>
              <a:rPr sz="24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мероприятия:</a:t>
            </a:r>
            <a:endParaRPr sz="2400" dirty="0">
              <a:latin typeface="Times New Roman"/>
              <a:cs typeface="Times New Roman"/>
            </a:endParaRPr>
          </a:p>
          <a:p>
            <a:pPr marL="673735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73735" algn="l"/>
                <a:tab pos="674370" algn="l"/>
              </a:tabLst>
            </a:pP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Подача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заявки (организаторами)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проведение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митинга в орган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исполнительной</a:t>
            </a:r>
            <a:r>
              <a:rPr sz="24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власти</a:t>
            </a:r>
            <a:endParaRPr sz="2400" dirty="0">
              <a:latin typeface="Times New Roman"/>
              <a:cs typeface="Times New Roman"/>
            </a:endParaRPr>
          </a:p>
          <a:p>
            <a:pPr marL="673735" indent="-457834">
              <a:lnSpc>
                <a:spcPct val="100000"/>
              </a:lnSpc>
              <a:buFont typeface="Arial"/>
              <a:buChar char="•"/>
              <a:tabLst>
                <a:tab pos="673735" algn="l"/>
                <a:tab pos="674370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Согласование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места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времени проведения</a:t>
            </a:r>
            <a:r>
              <a:rPr sz="2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мероприятия</a:t>
            </a:r>
            <a:endParaRPr sz="2400" dirty="0">
              <a:latin typeface="Times New Roman"/>
              <a:cs typeface="Times New Roman"/>
            </a:endParaRPr>
          </a:p>
          <a:p>
            <a:pPr marL="673735" indent="-457834">
              <a:lnSpc>
                <a:spcPct val="100000"/>
              </a:lnSpc>
              <a:buFont typeface="Arial"/>
              <a:buChar char="•"/>
              <a:tabLst>
                <a:tab pos="673735" algn="l"/>
                <a:tab pos="674370" algn="l"/>
              </a:tabLst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Соблюдение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общественного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порядка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регламента</a:t>
            </a:r>
            <a:r>
              <a:rPr sz="24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мероприятия</a:t>
            </a:r>
            <a:endParaRPr sz="2400" dirty="0">
              <a:latin typeface="Times New Roman"/>
              <a:cs typeface="Times New Roman"/>
            </a:endParaRPr>
          </a:p>
          <a:p>
            <a:pPr marL="673735" indent="-457834">
              <a:lnSpc>
                <a:spcPct val="100000"/>
              </a:lnSpc>
              <a:buFont typeface="Arial"/>
              <a:buChar char="•"/>
              <a:tabLst>
                <a:tab pos="673735" algn="l"/>
                <a:tab pos="674370" algn="l"/>
                <a:tab pos="4664075" algn="l"/>
                <a:tab pos="6508750" algn="l"/>
                <a:tab pos="6866890" algn="l"/>
                <a:tab pos="7884795" algn="l"/>
                <a:tab pos="9533890" algn="l"/>
                <a:tab pos="1013142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Приостановление/прекращение	</a:t>
            </a:r>
            <a:r>
              <a:rPr sz="24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мероприятия</a:t>
            </a:r>
            <a:r>
              <a:rPr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lang="ru-RU"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случае</a:t>
            </a:r>
            <a:r>
              <a:rPr lang="ru-RU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совершения</a:t>
            </a:r>
            <a:r>
              <a:rPr lang="ru-RU"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r>
              <a:rPr lang="ru-RU" sz="2400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участниками</a:t>
            </a:r>
            <a:r>
              <a:rPr lang="ru-RU"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противоправных</a:t>
            </a:r>
            <a:r>
              <a:rPr sz="24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действий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60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41" y="26074"/>
            <a:ext cx="1227370" cy="12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8"/>
          <p:cNvSpPr txBox="1">
            <a:spLocks/>
          </p:cNvSpPr>
          <p:nvPr/>
        </p:nvSpPr>
        <p:spPr>
          <a:xfrm>
            <a:off x="611560" y="242061"/>
            <a:ext cx="681164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4000" b="1" spc="-10" dirty="0" smtClean="0">
                <a:latin typeface="Times New Roman" pitchFamily="18" charset="0"/>
                <a:cs typeface="Times New Roman" pitchFamily="18" charset="0"/>
              </a:rPr>
              <a:t>Санкционированный</a:t>
            </a:r>
            <a:r>
              <a:rPr lang="ru-RU" sz="4000" b="1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-5" dirty="0" smtClean="0">
                <a:latin typeface="Times New Roman" pitchFamily="18" charset="0"/>
                <a:cs typeface="Times New Roman" pitchFamily="18" charset="0"/>
              </a:rPr>
              <a:t>митинг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24744"/>
            <a:ext cx="8834511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535" algn="ctr">
              <a:lnSpc>
                <a:spcPts val="2615"/>
              </a:lnSpc>
            </a:pPr>
            <a:r>
              <a:rPr lang="ru-RU"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Участники </a:t>
            </a:r>
            <a:r>
              <a:rPr lang="ru-RU" sz="3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публичного </a:t>
            </a:r>
            <a:r>
              <a:rPr lang="ru-RU"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мероприятия </a:t>
            </a:r>
            <a:endParaRPr lang="ru-RU" sz="3200" b="1" spc="-10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216535" algn="ctr">
              <a:lnSpc>
                <a:spcPts val="2615"/>
              </a:lnSpc>
            </a:pPr>
            <a:r>
              <a:rPr lang="ru-RU" sz="32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lang="ru-RU" sz="3200" b="1" spc="5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вправе:</a:t>
            </a:r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388992" y="1905278"/>
            <a:ext cx="8359472" cy="39517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Скрывать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лицо 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маской 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другим 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средством</a:t>
            </a:r>
            <a:r>
              <a:rPr sz="32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маскировки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324610" algn="l"/>
                <a:tab pos="1983105" algn="l"/>
                <a:tab pos="2715895" algn="l"/>
                <a:tab pos="3885565" algn="l"/>
                <a:tab pos="5605780" algn="l"/>
              </a:tabLst>
            </a:pP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Иметь	при	себе	</a:t>
            </a:r>
            <a:r>
              <a:rPr sz="32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оружие</a:t>
            </a:r>
            <a:r>
              <a:rPr sz="32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32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боеприпасы</a:t>
            </a:r>
            <a:r>
              <a:rPr sz="32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3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отравляющие</a:t>
            </a:r>
            <a:r>
              <a:rPr lang="ru-RU" sz="32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вещества, пиротехнику, горючие вещества, алкоголь</a:t>
            </a: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324610" algn="l"/>
                <a:tab pos="1983105" algn="l"/>
                <a:tab pos="2715895" algn="l"/>
                <a:tab pos="3885565" algn="l"/>
                <a:tab pos="5605780" algn="l"/>
              </a:tabLst>
            </a:pPr>
            <a:r>
              <a:rPr lang="ru-RU" sz="32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Находиться в месте проведения мероприятия в состоянии опьянения</a:t>
            </a: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324610" algn="l"/>
                <a:tab pos="1983105" algn="l"/>
                <a:tab pos="2715895" algn="l"/>
                <a:tab pos="3885565" algn="l"/>
                <a:tab pos="5605780" algn="l"/>
              </a:tabLst>
            </a:pPr>
            <a:r>
              <a:rPr lang="ru-RU" sz="32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Проявлять противоправное поведение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5"/>
          <p:cNvSpPr>
            <a:spLocks noChangeArrowheads="1"/>
          </p:cNvSpPr>
          <p:nvPr/>
        </p:nvSpPr>
        <p:spPr bwMode="auto">
          <a:xfrm>
            <a:off x="5486400" y="2414588"/>
            <a:ext cx="3438525" cy="34369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20" y="26074"/>
            <a:ext cx="1298491" cy="13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bject 20"/>
          <p:cNvSpPr txBox="1">
            <a:spLocks/>
          </p:cNvSpPr>
          <p:nvPr/>
        </p:nvSpPr>
        <p:spPr>
          <a:xfrm>
            <a:off x="237965" y="48421"/>
            <a:ext cx="729805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4000" b="1" spc="-5" dirty="0" smtClean="0">
                <a:latin typeface="Times New Roman" pitchFamily="18" charset="0"/>
                <a:cs typeface="Times New Roman" pitchFamily="18" charset="0"/>
              </a:rPr>
              <a:t>Несанкционированный</a:t>
            </a:r>
            <a:r>
              <a:rPr lang="ru-RU" sz="40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-10" dirty="0" smtClean="0">
                <a:latin typeface="Times New Roman" pitchFamily="18" charset="0"/>
                <a:cs typeface="Times New Roman" pitchFamily="18" charset="0"/>
              </a:rPr>
              <a:t>митинг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ject 2"/>
          <p:cNvSpPr txBox="1"/>
          <p:nvPr/>
        </p:nvSpPr>
        <p:spPr>
          <a:xfrm>
            <a:off x="237965" y="980728"/>
            <a:ext cx="8438491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438784" algn="l"/>
                <a:tab pos="1235075" algn="l"/>
                <a:tab pos="2748280" algn="l"/>
                <a:tab pos="3675379" algn="l"/>
                <a:tab pos="4717415" algn="l"/>
                <a:tab pos="6490335" algn="l"/>
              </a:tabLst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В	</a:t>
            </a:r>
            <a:r>
              <a:rPr sz="2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ети	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нтерне</a:t>
            </a:r>
            <a:r>
              <a:rPr sz="2800" b="1" spc="-18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,	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ер</a:t>
            </a:r>
            <a:r>
              <a:rPr sz="28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з	</a:t>
            </a:r>
            <a:r>
              <a:rPr sz="2800" b="1" spc="-60" dirty="0" err="1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800" b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лог</a:t>
            </a:r>
            <a:r>
              <a:rPr sz="2800" b="1" spc="10" dirty="0" err="1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28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соци</a:t>
            </a:r>
            <a:r>
              <a:rPr sz="2800" b="1" spc="2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8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ль</a:t>
            </a:r>
            <a:r>
              <a:rPr sz="2800" b="1" spc="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8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ые</a:t>
            </a:r>
            <a:r>
              <a:rPr lang="ru-RU" sz="28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2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8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ет</a:t>
            </a:r>
            <a:r>
              <a:rPr sz="28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активно</a:t>
            </a:r>
            <a:r>
              <a:rPr sz="28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распространяются сообщения,</a:t>
            </a:r>
            <a:r>
              <a:rPr sz="2800" b="1" spc="-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призывающие</a:t>
            </a:r>
            <a:r>
              <a:rPr lang="ru-RU" sz="2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граждан, в том числе и несовершеннолетних, к участию в несанкционированных публичных мероприятиях.   </a:t>
            </a:r>
            <a:endParaRPr sz="2800" b="1" dirty="0">
              <a:latin typeface="Times New Roman"/>
              <a:cs typeface="Times New Roman"/>
            </a:endParaRPr>
          </a:p>
        </p:txBody>
      </p:sp>
      <p:pic>
        <p:nvPicPr>
          <p:cNvPr id="31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1720" y="3410275"/>
            <a:ext cx="4572000" cy="299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70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5"/>
          <p:cNvSpPr>
            <a:spLocks noChangeArrowheads="1"/>
          </p:cNvSpPr>
          <p:nvPr/>
        </p:nvSpPr>
        <p:spPr bwMode="auto">
          <a:xfrm>
            <a:off x="5486400" y="2414588"/>
            <a:ext cx="3438525" cy="34369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" y="26074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20" y="26074"/>
            <a:ext cx="1298491" cy="13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bject 20"/>
          <p:cNvSpPr txBox="1">
            <a:spLocks/>
          </p:cNvSpPr>
          <p:nvPr/>
        </p:nvSpPr>
        <p:spPr>
          <a:xfrm>
            <a:off x="237965" y="48421"/>
            <a:ext cx="729805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4000" b="1" spc="-5" dirty="0" smtClean="0">
                <a:latin typeface="Times New Roman" pitchFamily="18" charset="0"/>
                <a:cs typeface="Times New Roman" pitchFamily="18" charset="0"/>
              </a:rPr>
              <a:t>Несанкционированный</a:t>
            </a:r>
            <a:r>
              <a:rPr lang="ru-RU" sz="4000" b="1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-10" dirty="0" smtClean="0">
                <a:latin typeface="Times New Roman" pitchFamily="18" charset="0"/>
                <a:cs typeface="Times New Roman" pitchFamily="18" charset="0"/>
              </a:rPr>
              <a:t>митинг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965" y="1340768"/>
            <a:ext cx="8452781" cy="3916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   </a:t>
            </a:r>
            <a:r>
              <a:rPr sz="28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Несанкционированный</a:t>
            </a:r>
            <a:r>
              <a:rPr lang="ru-RU" sz="2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митинг отличается от </a:t>
            </a:r>
            <a:r>
              <a:rPr sz="2800" spc="2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8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анкциони</a:t>
            </a:r>
            <a:r>
              <a:rPr sz="2800" spc="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8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spc="-4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8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анн</a:t>
            </a:r>
            <a:r>
              <a:rPr sz="2800" spc="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spc="-6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8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dirty="0" err="1">
                <a:solidFill>
                  <a:srgbClr val="001F5F"/>
                </a:solidFill>
                <a:latin typeface="Times New Roman"/>
                <a:cs typeface="Times New Roman"/>
              </a:rPr>
              <a:t>тем</a:t>
            </a:r>
            <a:r>
              <a:rPr sz="28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28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что проводится без предварительного согласования с исполнительным органом власти. 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8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    Такие мероприятия редко проходят мирно  и интеллигентно.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8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    Чаще всего участники акции, митинга, мотивированные речами, отправлялись крушить окрестности.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91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74"/>
            <a:ext cx="1166167" cy="11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-1270945" y="332656"/>
            <a:ext cx="11625580" cy="101053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Причины,</a:t>
            </a:r>
          </a:p>
          <a:p>
            <a:pPr marL="12700">
              <a:spcBef>
                <a:spcPts val="1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5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spc="-25" dirty="0" smtClean="0">
                <a:latin typeface="Times New Roman" pitchFamily="18" charset="0"/>
                <a:cs typeface="Times New Roman" pitchFamily="18" charset="0"/>
              </a:rPr>
              <a:t>которым </a:t>
            </a:r>
            <a:r>
              <a:rPr lang="ru-RU" sz="3200" b="1" spc="-15" dirty="0" smtClean="0">
                <a:latin typeface="Times New Roman" pitchFamily="18" charset="0"/>
                <a:cs typeface="Times New Roman" pitchFamily="18" charset="0"/>
              </a:rPr>
              <a:t>подростки </a:t>
            </a:r>
            <a:r>
              <a:rPr lang="ru-RU" sz="3200" b="1" spc="-20" dirty="0" smtClean="0">
                <a:latin typeface="Times New Roman" pitchFamily="18" charset="0"/>
                <a:cs typeface="Times New Roman" pitchFamily="18" charset="0"/>
              </a:rPr>
              <a:t>участвуют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5" dirty="0" smtClean="0">
                <a:latin typeface="Times New Roman" pitchFamily="18" charset="0"/>
                <a:cs typeface="Times New Roman" pitchFamily="18" charset="0"/>
              </a:rPr>
              <a:t>митингах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9407" y="1518855"/>
            <a:ext cx="8659057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5"/>
              </a:spcBef>
              <a:buSzPct val="96153"/>
              <a:buAutoNum type="arabicPeriod"/>
              <a:tabLst>
                <a:tab pos="262255" algn="l"/>
                <a:tab pos="2001520" algn="l"/>
                <a:tab pos="4384040" algn="l"/>
                <a:tab pos="5051425" algn="l"/>
              </a:tabLst>
            </a:pPr>
            <a:r>
              <a:rPr sz="2600" spc="-14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ел</a:t>
            </a: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ан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е	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</a:t>
            </a:r>
            <a:r>
              <a:rPr sz="26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щитьс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я	к	к</a:t>
            </a:r>
            <a:r>
              <a:rPr sz="2600" spc="-5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600" spc="1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600" spc="-5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600" spc="-2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у 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движению</a:t>
            </a:r>
            <a:endParaRPr sz="2600" dirty="0">
              <a:latin typeface="Times New Roman"/>
              <a:cs typeface="Times New Roman"/>
            </a:endParaRPr>
          </a:p>
          <a:p>
            <a:pPr marL="261620" indent="-249554">
              <a:lnSpc>
                <a:spcPct val="100000"/>
              </a:lnSpc>
              <a:buSzPct val="96153"/>
              <a:buAutoNum type="arabicPeriod"/>
              <a:tabLst>
                <a:tab pos="262255" algn="l"/>
                <a:tab pos="1190625" algn="l"/>
                <a:tab pos="1849120" algn="l"/>
                <a:tab pos="3510279" algn="l"/>
                <a:tab pos="5619750" algn="l"/>
              </a:tabLst>
            </a:pPr>
            <a:r>
              <a:rPr sz="2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и	</a:t>
            </a: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е	</a:t>
            </a:r>
            <a:r>
              <a:rPr sz="2600" spc="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</a:t>
            </a: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600" spc="-50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т	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600" spc="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сл</a:t>
            </a:r>
            <a:r>
              <a:rPr sz="26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6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твий	</a:t>
            </a:r>
            <a:r>
              <a:rPr sz="2600" spc="-2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600" spc="-3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6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оих</a:t>
            </a:r>
            <a:r>
              <a:rPr lang="ru-RU" sz="2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действий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89406" y="2332538"/>
            <a:ext cx="481901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02080" algn="l"/>
                <a:tab pos="2778760" algn="l"/>
                <a:tab pos="3426460" algn="l"/>
              </a:tabLst>
            </a:pPr>
            <a:r>
              <a:rPr sz="26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26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Бе</a:t>
            </a:r>
            <a:r>
              <a:rPr sz="2600" spc="-5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600" spc="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6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им</a:t>
            </a:r>
            <a:r>
              <a:rPr sz="2600" spc="-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р	</a:t>
            </a:r>
            <a:r>
              <a:rPr sz="2600" spc="-2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о	</a:t>
            </a:r>
            <a:r>
              <a:rPr sz="2600" spc="-1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600" spc="-114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чимых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62774" y="2758181"/>
            <a:ext cx="51054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59635" algn="l"/>
                <a:tab pos="3377565" algn="l"/>
                <a:tab pos="4173220" algn="l"/>
              </a:tabLst>
            </a:pP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оказавшихся	</a:t>
            </a:r>
            <a:r>
              <a:rPr sz="2600" spc="-10" dirty="0">
                <a:solidFill>
                  <a:srgbClr val="001F5F"/>
                </a:solidFill>
                <a:latin typeface="Times New Roman"/>
                <a:cs typeface="Times New Roman"/>
              </a:rPr>
              <a:t>рядом	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(не	</a:t>
            </a: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имеют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4908421" y="2332538"/>
            <a:ext cx="130937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6390" marR="5080" indent="-314325">
              <a:lnSpc>
                <a:spcPct val="100000"/>
              </a:lnSpc>
              <a:spcBef>
                <a:spcPts val="105"/>
              </a:spcBef>
            </a:pPr>
            <a:r>
              <a:rPr sz="2600" spc="-2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600" spc="3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600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ши</a:t>
            </a:r>
            <a:r>
              <a:rPr sz="2600" spc="-10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,  д</a:t>
            </a:r>
            <a:r>
              <a:rPr sz="2600" spc="-6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600" spc="1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ги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82013" y="3180456"/>
            <a:ext cx="10272622" cy="32143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старших/лидеров)</a:t>
            </a:r>
            <a:endParaRPr sz="2600" dirty="0">
              <a:latin typeface="Times New Roman"/>
              <a:cs typeface="Times New Roman"/>
            </a:endParaRPr>
          </a:p>
          <a:p>
            <a:pPr marL="12700" marR="5250815">
              <a:lnSpc>
                <a:spcPct val="100000"/>
              </a:lnSpc>
              <a:spcBef>
                <a:spcPts val="5"/>
              </a:spcBef>
            </a:pPr>
            <a:r>
              <a:rPr sz="2600" spc="-10" dirty="0">
                <a:solidFill>
                  <a:srgbClr val="001F5F"/>
                </a:solidFill>
                <a:latin typeface="Times New Roman"/>
                <a:cs typeface="Times New Roman"/>
              </a:rPr>
              <a:t>4.Много </a:t>
            </a:r>
            <a:r>
              <a:rPr sz="2600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свободного</a:t>
            </a:r>
            <a:r>
              <a:rPr lang="ru-RU" sz="26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600" spc="-1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времени </a:t>
            </a:r>
          </a:p>
          <a:p>
            <a:pPr marL="12700" marR="5250815">
              <a:lnSpc>
                <a:spcPct val="100000"/>
              </a:lnSpc>
              <a:spcBef>
                <a:spcPts val="5"/>
              </a:spcBef>
            </a:pPr>
            <a:r>
              <a:rPr lang="ru-RU" sz="2600" spc="-1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5. </a:t>
            </a:r>
            <a:r>
              <a:rPr sz="2600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Доказать</a:t>
            </a: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2600" spc="-10" dirty="0">
                <a:solidFill>
                  <a:srgbClr val="001F5F"/>
                </a:solidFill>
                <a:latin typeface="Times New Roman"/>
                <a:cs typeface="Times New Roman"/>
              </a:rPr>
              <a:t>что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они</a:t>
            </a:r>
            <a:r>
              <a:rPr sz="2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001F5F"/>
                </a:solidFill>
                <a:latin typeface="Times New Roman"/>
                <a:cs typeface="Times New Roman"/>
              </a:rPr>
              <a:t>взрослые</a:t>
            </a:r>
            <a:endParaRPr sz="2600" dirty="0">
              <a:latin typeface="Times New Roman"/>
              <a:cs typeface="Times New Roman"/>
            </a:endParaRPr>
          </a:p>
          <a:p>
            <a:pPr marL="12700" marR="2942590" algn="just">
              <a:lnSpc>
                <a:spcPct val="100000"/>
              </a:lnSpc>
            </a:pP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6.Не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сформированы </a:t>
            </a:r>
            <a:r>
              <a:rPr sz="2600" spc="5" dirty="0">
                <a:solidFill>
                  <a:srgbClr val="001F5F"/>
                </a:solidFill>
                <a:latin typeface="Times New Roman"/>
                <a:cs typeface="Times New Roman"/>
              </a:rPr>
              <a:t>ценностные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ориентации 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7.Низкий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уровень </a:t>
            </a:r>
            <a:r>
              <a:rPr sz="26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самоконтроля </a:t>
            </a: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600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форма</a:t>
            </a:r>
            <a:r>
              <a:rPr sz="2600" spc="-1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выражения</a:t>
            </a:r>
            <a:r>
              <a:rPr lang="ru-RU" sz="2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spc="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агрессии</a:t>
            </a:r>
            <a:r>
              <a:rPr sz="2600" spc="5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600" dirty="0">
              <a:latin typeface="Times New Roman"/>
              <a:cs typeface="Times New Roman"/>
            </a:endParaRPr>
          </a:p>
          <a:p>
            <a:pPr marL="261620" indent="-249554">
              <a:lnSpc>
                <a:spcPct val="100000"/>
              </a:lnSpc>
              <a:buSzPct val="96153"/>
              <a:buAutoNum type="arabicPeriod" startAt="8"/>
              <a:tabLst>
                <a:tab pos="262255" algn="l"/>
              </a:tabLst>
            </a:pP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Любопытство</a:t>
            </a:r>
            <a:endParaRPr sz="2600" dirty="0">
              <a:latin typeface="Times New Roman"/>
              <a:cs typeface="Times New Roman"/>
            </a:endParaRPr>
          </a:p>
          <a:p>
            <a:pPr marL="261620" indent="-249554">
              <a:lnSpc>
                <a:spcPct val="100000"/>
              </a:lnSpc>
              <a:buSzPct val="96153"/>
              <a:buAutoNum type="arabicPeriod" startAt="8"/>
              <a:tabLst>
                <a:tab pos="262255" algn="l"/>
              </a:tabLst>
            </a:pP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Высокий </a:t>
            </a:r>
            <a:r>
              <a:rPr sz="26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уровень</a:t>
            </a:r>
            <a:r>
              <a:rPr sz="26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spc="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внушаемости</a:t>
            </a:r>
            <a:endParaRPr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36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-1044624" y="188640"/>
            <a:ext cx="10334625" cy="10111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3200" b="1" spc="-25" dirty="0" smtClean="0">
                <a:latin typeface="Times New Roman" pitchFamily="18" charset="0"/>
                <a:cs typeface="Times New Roman" pitchFamily="18" charset="0"/>
              </a:rPr>
              <a:t>вовлечения </a:t>
            </a:r>
            <a:r>
              <a:rPr lang="ru-RU" sz="3200" b="1" spc="-20" dirty="0" smtClean="0">
                <a:latin typeface="Times New Roman" pitchFamily="18" charset="0"/>
                <a:cs typeface="Times New Roman" pitchFamily="18" charset="0"/>
              </a:rPr>
              <a:t>подростков </a:t>
            </a:r>
          </a:p>
          <a:p>
            <a:pPr marL="12700">
              <a:spcBef>
                <a:spcPts val="105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участие в</a:t>
            </a:r>
            <a:r>
              <a:rPr lang="ru-RU" sz="3200" b="1" spc="-5" dirty="0" smtClean="0">
                <a:latin typeface="Times New Roman" pitchFamily="18" charset="0"/>
                <a:cs typeface="Times New Roman" pitchFamily="18" charset="0"/>
              </a:rPr>
              <a:t> митингах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021" y="1657167"/>
            <a:ext cx="4735020" cy="311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ject 3"/>
          <p:cNvSpPr txBox="1"/>
          <p:nvPr/>
        </p:nvSpPr>
        <p:spPr>
          <a:xfrm>
            <a:off x="4932040" y="1658892"/>
            <a:ext cx="4180501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Резкая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смена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круга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общения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Несвойственная ранее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политическая 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заинтересованность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активность</a:t>
            </a:r>
            <a:endParaRPr sz="2800" dirty="0">
              <a:latin typeface="Times New Roman"/>
              <a:cs typeface="Times New Roman"/>
            </a:endParaRPr>
          </a:p>
          <a:p>
            <a:pPr marL="355600" marR="6654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Резкая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реакция на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официальные 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новости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52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41" y="26074"/>
            <a:ext cx="1227370" cy="12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ownloads\IMG-203eea7a9c33207dcbfc1759e2cc0fc5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9" y="836712"/>
            <a:ext cx="8360250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459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36</cp:revision>
  <cp:lastPrinted>2021-02-03T09:17:43Z</cp:lastPrinted>
  <dcterms:created xsi:type="dcterms:W3CDTF">2020-08-24T06:31:58Z</dcterms:created>
  <dcterms:modified xsi:type="dcterms:W3CDTF">2021-02-03T09:19:22Z</dcterms:modified>
</cp:coreProperties>
</file>