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2" r:id="rId2"/>
    <p:sldId id="281" r:id="rId3"/>
    <p:sldId id="282" r:id="rId4"/>
    <p:sldId id="263" r:id="rId5"/>
    <p:sldId id="280" r:id="rId6"/>
    <p:sldId id="264" r:id="rId7"/>
    <p:sldId id="265" r:id="rId8"/>
    <p:sldId id="266" r:id="rId9"/>
    <p:sldId id="267" r:id="rId10"/>
    <p:sldId id="268" r:id="rId11"/>
    <p:sldId id="269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F9F40D-E2F7-4258-8740-371FD18A67C8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40BA77-3CFD-4047-A9A1-A5C29EEE39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10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DB6C-F372-4722-9ADA-4FB4C9192A8A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C0EA8-2597-4493-B291-0530624A3B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553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DB6C-F372-4722-9ADA-4FB4C9192A8A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C0EA8-2597-4493-B291-0530624A3B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228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DB6C-F372-4722-9ADA-4FB4C9192A8A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C0EA8-2597-4493-B291-0530624A3B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431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DB6C-F372-4722-9ADA-4FB4C9192A8A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C0EA8-2597-4493-B291-0530624A3B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572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DB6C-F372-4722-9ADA-4FB4C9192A8A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C0EA8-2597-4493-B291-0530624A3B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529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DB6C-F372-4722-9ADA-4FB4C9192A8A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C0EA8-2597-4493-B291-0530624A3B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109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DB6C-F372-4722-9ADA-4FB4C9192A8A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C0EA8-2597-4493-B291-0530624A3B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535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DB6C-F372-4722-9ADA-4FB4C9192A8A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C0EA8-2597-4493-B291-0530624A3B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363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DB6C-F372-4722-9ADA-4FB4C9192A8A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C0EA8-2597-4493-B291-0530624A3B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543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DB6C-F372-4722-9ADA-4FB4C9192A8A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C0EA8-2597-4493-B291-0530624A3B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369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DB6C-F372-4722-9ADA-4FB4C9192A8A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C0EA8-2597-4493-B291-0530624A3B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628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3DB6C-F372-4722-9ADA-4FB4C9192A8A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C0EA8-2597-4493-B291-0530624A3B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577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Опознанное\Методсовет\Вернисаж\05.11.19\вернисаж педагогических иде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ownloads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538" y="26074"/>
            <a:ext cx="1582973" cy="160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28662" y="500042"/>
            <a:ext cx="61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106311"/>
            <a:ext cx="6856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«Березовская средняя школа №1 имени Е.К. Зырянова»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1920" y="1988840"/>
            <a:ext cx="7212167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Родительское собрание</a:t>
            </a:r>
          </a:p>
          <a:p>
            <a:pPr algn="ctr"/>
            <a:r>
              <a:rPr lang="ru-RU" sz="40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4000" b="1" dirty="0" smtClean="0">
                <a:solidFill>
                  <a:srgbClr val="00B050"/>
                </a:solidFill>
                <a:cs typeface="Times New Roman" pitchFamily="18" charset="0"/>
              </a:rPr>
              <a:t>Что значит </a:t>
            </a:r>
            <a:r>
              <a:rPr lang="ru-RU" sz="4000" b="1" dirty="0" smtClean="0">
                <a:solidFill>
                  <a:srgbClr val="00B050"/>
                </a:solidFill>
                <a:cs typeface="Times New Roman" pitchFamily="18" charset="0"/>
              </a:rPr>
              <a:t>«быть грамотным»</a:t>
            </a:r>
            <a:endParaRPr lang="ru-RU" sz="4000" b="1" dirty="0" smtClean="0">
              <a:solidFill>
                <a:srgbClr val="00B050"/>
              </a:solidFill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00B050"/>
                </a:solidFill>
                <a:cs typeface="Times New Roman" pitchFamily="18" charset="0"/>
              </a:rPr>
              <a:t> в </a:t>
            </a:r>
            <a:r>
              <a:rPr lang="en-US" sz="4000" b="1" dirty="0" smtClean="0">
                <a:solidFill>
                  <a:srgbClr val="00B050"/>
                </a:solidFill>
                <a:cs typeface="Times New Roman" pitchFamily="18" charset="0"/>
              </a:rPr>
              <a:t>XXI</a:t>
            </a:r>
            <a:r>
              <a:rPr lang="ru-RU" sz="4000" b="1" dirty="0" smtClean="0">
                <a:solidFill>
                  <a:srgbClr val="00B050"/>
                </a:solidFill>
                <a:cs typeface="Times New Roman" pitchFamily="18" charset="0"/>
              </a:rPr>
              <a:t> веке?»</a:t>
            </a:r>
            <a:endParaRPr lang="ru-RU" sz="4000" b="1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11760" y="6093296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18 ноября  2021 года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67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Опознанное\Методсовет\Вернисаж\05.11.19\вернисаж педагогических иде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3"/>
          <a:srcRect l="10256" t="18244" r="30929" b="13912"/>
          <a:stretch/>
        </p:blipFill>
        <p:spPr bwMode="auto">
          <a:xfrm>
            <a:off x="539552" y="585986"/>
            <a:ext cx="7560840" cy="57953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7" name="Picture 3" descr="C:\Users\1\Downloads\Рисунок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366" y="26074"/>
            <a:ext cx="1103145" cy="1116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67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Опознанное\Методсовет\Вернисаж\05.11.19\вернисаж педагогических иде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6"/>
          <p:cNvSpPr txBox="1">
            <a:spLocks/>
          </p:cNvSpPr>
          <p:nvPr/>
        </p:nvSpPr>
        <p:spPr>
          <a:xfrm>
            <a:off x="539552" y="432348"/>
            <a:ext cx="7344816" cy="333425"/>
          </a:xfrm>
          <a:prstGeom prst="rect">
            <a:avLst/>
          </a:prstGeom>
          <a:solidFill>
            <a:srgbClr val="499B82"/>
          </a:solidFill>
        </p:spPr>
        <p:txBody>
          <a:bodyPr vert="horz" wrap="square" lIns="0" tIns="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620"/>
              </a:lnSpc>
            </a:pPr>
            <a:r>
              <a:rPr lang="ru-RU" sz="3200" b="1" dirty="0" smtClean="0">
                <a:solidFill>
                  <a:srgbClr val="FFFFFF"/>
                </a:solidFill>
                <a:latin typeface="Arial"/>
                <a:cs typeface="Arial"/>
              </a:rPr>
              <a:t>10 правил интерактивного чтения</a:t>
            </a:r>
            <a:endParaRPr lang="ru-RU" sz="3200" dirty="0">
              <a:latin typeface="Arial"/>
              <a:cs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052736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Книга «Рожденный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читать. Как подружить ребенка с книгой»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Джейсон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Буг.</a:t>
            </a:r>
          </a:p>
        </p:txBody>
      </p:sp>
      <p:pic>
        <p:nvPicPr>
          <p:cNvPr id="1027" name="Picture 3" descr="C:\Users\1\Downloads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261" y="26074"/>
            <a:ext cx="1156250" cy="117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12021" y="1916832"/>
            <a:ext cx="8452467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1.Читайте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вместе</a:t>
            </a:r>
          </a:p>
          <a:p>
            <a:pPr algn="just"/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Как начать общение: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 почитать ли нам вместе? Покажи мне, как можно что-нибудь еще приготовить с помощью этого приложения.</a:t>
            </a:r>
          </a:p>
          <a:p>
            <a:endParaRPr lang="ru-RU" dirty="0"/>
          </a:p>
        </p:txBody>
      </p:sp>
      <p:pic>
        <p:nvPicPr>
          <p:cNvPr id="4098" name="Picture 2" descr="https://medaboutme.ru/upload/medialibrary/4ef/shutterstock_1896627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33197"/>
            <a:ext cx="3675862" cy="2451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kupimama.ru/upload/medialibrary/861/861aa425f783ecdf285ddcaffdf7918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53106"/>
            <a:ext cx="4222093" cy="28119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67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Опознанное\Методсовет\Вернисаж\05.11.19\вернисаж педагогических иде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6"/>
          <p:cNvSpPr txBox="1">
            <a:spLocks/>
          </p:cNvSpPr>
          <p:nvPr/>
        </p:nvSpPr>
        <p:spPr>
          <a:xfrm>
            <a:off x="539552" y="432348"/>
            <a:ext cx="7344816" cy="333425"/>
          </a:xfrm>
          <a:prstGeom prst="rect">
            <a:avLst/>
          </a:prstGeom>
          <a:solidFill>
            <a:srgbClr val="499B82"/>
          </a:solidFill>
        </p:spPr>
        <p:txBody>
          <a:bodyPr vert="horz" wrap="square" lIns="0" tIns="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620"/>
              </a:lnSpc>
            </a:pPr>
            <a:r>
              <a:rPr lang="ru-RU" sz="3200" b="1" dirty="0" smtClean="0">
                <a:solidFill>
                  <a:srgbClr val="FFFFFF"/>
                </a:solidFill>
                <a:latin typeface="Arial"/>
                <a:cs typeface="Arial"/>
              </a:rPr>
              <a:t>10 правил интерактивного чтения</a:t>
            </a:r>
            <a:endParaRPr lang="ru-RU" sz="3200" dirty="0">
              <a:latin typeface="Arial"/>
              <a:cs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052736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Книга «Рожденный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читать. Как подружить ребенка с книгой»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Джейсон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Буг.</a:t>
            </a:r>
          </a:p>
        </p:txBody>
      </p:sp>
      <p:pic>
        <p:nvPicPr>
          <p:cNvPr id="1027" name="Picture 3" descr="C:\Users\1\Downloads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261" y="26074"/>
            <a:ext cx="1156250" cy="117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12021" y="1916832"/>
            <a:ext cx="8452467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2. Задавайте как можно больше вопросов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начать общение: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Куда пошел кролик? Какого цвета этот цветок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4338" name="Picture 2" descr="https://obruchev.mos.ru/%D1%80%D0%B0%D0%B7%D0%B2%D0%B8%D1%82%D0%B8%D0%B56576878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308836"/>
            <a:ext cx="4856058" cy="32361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54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Опознанное\Методсовет\Вернисаж\05.11.19\вернисаж педагогических иде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6"/>
          <p:cNvSpPr txBox="1">
            <a:spLocks/>
          </p:cNvSpPr>
          <p:nvPr/>
        </p:nvSpPr>
        <p:spPr>
          <a:xfrm>
            <a:off x="539552" y="432348"/>
            <a:ext cx="7344816" cy="333425"/>
          </a:xfrm>
          <a:prstGeom prst="rect">
            <a:avLst/>
          </a:prstGeom>
          <a:solidFill>
            <a:srgbClr val="499B82"/>
          </a:solidFill>
        </p:spPr>
        <p:txBody>
          <a:bodyPr vert="horz" wrap="square" lIns="0" tIns="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620"/>
              </a:lnSpc>
            </a:pPr>
            <a:r>
              <a:rPr lang="ru-RU" sz="3200" b="1" dirty="0" smtClean="0">
                <a:solidFill>
                  <a:srgbClr val="FFFFFF"/>
                </a:solidFill>
                <a:latin typeface="Arial"/>
                <a:cs typeface="Arial"/>
              </a:rPr>
              <a:t>10 правил интерактивного чтения</a:t>
            </a:r>
            <a:endParaRPr lang="ru-RU" sz="3200" dirty="0">
              <a:latin typeface="Arial"/>
              <a:cs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052736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Книга «Рожденный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читать. Как подружить ребенка с книгой»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Джейсон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Буг.</a:t>
            </a:r>
          </a:p>
        </p:txBody>
      </p:sp>
      <p:pic>
        <p:nvPicPr>
          <p:cNvPr id="1027" name="Picture 3" descr="C:\Users\1\Downloads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261" y="26074"/>
            <a:ext cx="1156250" cy="117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12021" y="1916832"/>
            <a:ext cx="845246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3. Обсуждайте детали книги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начать общение: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Как начать общение: Эта машина красная. Ты видишь что-нибудь еще красное? Хочешь сосчитать зверей?</a:t>
            </a:r>
            <a:endParaRPr lang="ru-RU" dirty="0"/>
          </a:p>
        </p:txBody>
      </p:sp>
      <p:pic>
        <p:nvPicPr>
          <p:cNvPr id="13314" name="Picture 2" descr="https://st2.depositphotos.com/1394201/10039/i/950/depositphotos_100391916-stock-photo-young-mother-is-reading-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755511"/>
            <a:ext cx="4248472" cy="28323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54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Опознанное\Методсовет\Вернисаж\05.11.19\вернисаж педагогических иде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6"/>
          <p:cNvSpPr txBox="1">
            <a:spLocks/>
          </p:cNvSpPr>
          <p:nvPr/>
        </p:nvSpPr>
        <p:spPr>
          <a:xfrm>
            <a:off x="539552" y="432348"/>
            <a:ext cx="7344816" cy="333425"/>
          </a:xfrm>
          <a:prstGeom prst="rect">
            <a:avLst/>
          </a:prstGeom>
          <a:solidFill>
            <a:srgbClr val="499B82"/>
          </a:solidFill>
        </p:spPr>
        <p:txBody>
          <a:bodyPr vert="horz" wrap="square" lIns="0" tIns="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620"/>
              </a:lnSpc>
            </a:pPr>
            <a:r>
              <a:rPr lang="ru-RU" sz="3200" b="1" dirty="0" smtClean="0">
                <a:solidFill>
                  <a:srgbClr val="FFFFFF"/>
                </a:solidFill>
                <a:latin typeface="Arial"/>
                <a:cs typeface="Arial"/>
              </a:rPr>
              <a:t>10 правил интерактивного чтения</a:t>
            </a:r>
            <a:endParaRPr lang="ru-RU" sz="3200" dirty="0">
              <a:latin typeface="Arial"/>
              <a:cs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052736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Книга «Рожденный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читать. Как подружить ребенка с книгой»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Джейсон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Буг.</a:t>
            </a:r>
          </a:p>
        </p:txBody>
      </p:sp>
      <p:pic>
        <p:nvPicPr>
          <p:cNvPr id="1027" name="Picture 3" descr="C:\Users\1\Downloads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261" y="26074"/>
            <a:ext cx="1156250" cy="117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12021" y="1916832"/>
            <a:ext cx="8452467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4. Разыгрывайте историю в лицах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Как начать общение: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Тогда гусеница съела одну…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потом она увидела – кого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ru-RU" dirty="0"/>
          </a:p>
        </p:txBody>
      </p:sp>
      <p:pic>
        <p:nvPicPr>
          <p:cNvPr id="12290" name="Picture 2" descr="https://murashilib.narod.ru/2020/1620x1080_0x0a330c9f_17645551221564061975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99" y="3212976"/>
            <a:ext cx="5184575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54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Опознанное\Методсовет\Вернисаж\05.11.19\вернисаж педагогических иде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6"/>
          <p:cNvSpPr txBox="1">
            <a:spLocks/>
          </p:cNvSpPr>
          <p:nvPr/>
        </p:nvSpPr>
        <p:spPr>
          <a:xfrm>
            <a:off x="539552" y="432348"/>
            <a:ext cx="7344816" cy="333425"/>
          </a:xfrm>
          <a:prstGeom prst="rect">
            <a:avLst/>
          </a:prstGeom>
          <a:solidFill>
            <a:srgbClr val="499B82"/>
          </a:solidFill>
        </p:spPr>
        <p:txBody>
          <a:bodyPr vert="horz" wrap="square" lIns="0" tIns="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620"/>
              </a:lnSpc>
            </a:pPr>
            <a:r>
              <a:rPr lang="ru-RU" sz="3200" b="1" dirty="0" smtClean="0">
                <a:solidFill>
                  <a:srgbClr val="FFFFFF"/>
                </a:solidFill>
                <a:latin typeface="Arial"/>
                <a:cs typeface="Arial"/>
              </a:rPr>
              <a:t>10 правил интерактивного чтения</a:t>
            </a:r>
            <a:endParaRPr lang="ru-RU" sz="3200" dirty="0">
              <a:latin typeface="Arial"/>
              <a:cs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052736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Книга «Рожденный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читать. Как подружить ребенка с книгой»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Джейсон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Буг.</a:t>
            </a:r>
          </a:p>
        </p:txBody>
      </p:sp>
      <p:pic>
        <p:nvPicPr>
          <p:cNvPr id="1027" name="Picture 3" descr="C:\Users\1\Downloads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261" y="26074"/>
            <a:ext cx="1156250" cy="117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12021" y="1760622"/>
            <a:ext cx="845246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5. Помогите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ребенку отождествить себя с героями книжки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Как начать общение: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Белочка хочет спать – погладь ее по головке. Ты переживал когда-нибудь так же сильно, как этот малыш?</a:t>
            </a:r>
            <a:endParaRPr lang="ru-RU" dirty="0"/>
          </a:p>
        </p:txBody>
      </p:sp>
      <p:pic>
        <p:nvPicPr>
          <p:cNvPr id="11266" name="Picture 2" descr="https://www.culture.ru/storage/images/a5001d813d6476e33281d144641ec55b/0379f332336c1e8c0c7f66f6669e34f2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787" y="3933056"/>
            <a:ext cx="6658934" cy="27745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54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Опознанное\Методсовет\Вернисаж\05.11.19\вернисаж педагогических иде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6"/>
          <p:cNvSpPr txBox="1">
            <a:spLocks/>
          </p:cNvSpPr>
          <p:nvPr/>
        </p:nvSpPr>
        <p:spPr>
          <a:xfrm>
            <a:off x="539552" y="432348"/>
            <a:ext cx="7344816" cy="333425"/>
          </a:xfrm>
          <a:prstGeom prst="rect">
            <a:avLst/>
          </a:prstGeom>
          <a:solidFill>
            <a:srgbClr val="499B82"/>
          </a:solidFill>
        </p:spPr>
        <p:txBody>
          <a:bodyPr vert="horz" wrap="square" lIns="0" tIns="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620"/>
              </a:lnSpc>
            </a:pPr>
            <a:r>
              <a:rPr lang="ru-RU" sz="3200" b="1" dirty="0" smtClean="0">
                <a:solidFill>
                  <a:srgbClr val="FFFFFF"/>
                </a:solidFill>
                <a:latin typeface="Arial"/>
                <a:cs typeface="Arial"/>
              </a:rPr>
              <a:t>10 правил интерактивного чтения</a:t>
            </a:r>
            <a:endParaRPr lang="ru-RU" sz="3200" dirty="0">
              <a:latin typeface="Arial"/>
              <a:cs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052736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Книга «Рожденный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читать. Как подружить ребенка с книгой»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Джейсон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Буг.</a:t>
            </a:r>
          </a:p>
        </p:txBody>
      </p:sp>
      <p:pic>
        <p:nvPicPr>
          <p:cNvPr id="1027" name="Picture 3" descr="C:\Users\1\Downloads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261" y="26074"/>
            <a:ext cx="1156250" cy="117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12021" y="1916832"/>
            <a:ext cx="8452467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6.Делитесь мнением о книге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начать общение: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Тебе понравилось читать эту книгу? Почему тебе хочется, чтобы мы снова ее читали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42" name="Picture 2" descr="https://rebenok-ok.ru/sites/default/files/IMAGES1/phototheimportanceofreadingtochildren-1024x68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419475"/>
            <a:ext cx="4911041" cy="32756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54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Опознанное\Методсовет\Вернисаж\05.11.19\вернисаж педагогических иде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6"/>
          <p:cNvSpPr txBox="1">
            <a:spLocks/>
          </p:cNvSpPr>
          <p:nvPr/>
        </p:nvSpPr>
        <p:spPr>
          <a:xfrm>
            <a:off x="539552" y="432348"/>
            <a:ext cx="7344816" cy="333425"/>
          </a:xfrm>
          <a:prstGeom prst="rect">
            <a:avLst/>
          </a:prstGeom>
          <a:solidFill>
            <a:srgbClr val="499B82"/>
          </a:solidFill>
        </p:spPr>
        <p:txBody>
          <a:bodyPr vert="horz" wrap="square" lIns="0" tIns="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620"/>
              </a:lnSpc>
            </a:pPr>
            <a:r>
              <a:rPr lang="ru-RU" sz="3200" b="1" dirty="0" smtClean="0">
                <a:solidFill>
                  <a:srgbClr val="FFFFFF"/>
                </a:solidFill>
                <a:latin typeface="Arial"/>
                <a:cs typeface="Arial"/>
              </a:rPr>
              <a:t>10 правил интерактивного чтения</a:t>
            </a:r>
            <a:endParaRPr lang="ru-RU" sz="3200" dirty="0">
              <a:latin typeface="Arial"/>
              <a:cs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052736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Книга «Рожденный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читать. Как подружить ребенка с книгой»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Джейсон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Буг.</a:t>
            </a:r>
          </a:p>
        </p:txBody>
      </p:sp>
      <p:pic>
        <p:nvPicPr>
          <p:cNvPr id="1027" name="Picture 3" descr="C:\Users\1\Downloads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261" y="26074"/>
            <a:ext cx="1156250" cy="117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12021" y="1916832"/>
            <a:ext cx="845246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7. Читайте ребенку о вещах, которые он любит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начать общение: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Хочешь еще что-нибудь почитать про медведя- панду? Давай попросим библиотекаря дать нам книги о пандах.</a:t>
            </a:r>
            <a:endParaRPr lang="ru-RU" dirty="0"/>
          </a:p>
        </p:txBody>
      </p:sp>
      <p:pic>
        <p:nvPicPr>
          <p:cNvPr id="9218" name="Picture 2" descr="https://psy-files.ru/wp-content/uploads/8/0/9/80960735ea33508dc03ac2b81bd2864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619484"/>
            <a:ext cx="4498195" cy="29987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54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Опознанное\Методсовет\Вернисаж\05.11.19\вернисаж педагогических иде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6"/>
          <p:cNvSpPr txBox="1">
            <a:spLocks/>
          </p:cNvSpPr>
          <p:nvPr/>
        </p:nvSpPr>
        <p:spPr>
          <a:xfrm>
            <a:off x="539552" y="432348"/>
            <a:ext cx="7344816" cy="333425"/>
          </a:xfrm>
          <a:prstGeom prst="rect">
            <a:avLst/>
          </a:prstGeom>
          <a:solidFill>
            <a:srgbClr val="499B82"/>
          </a:solidFill>
        </p:spPr>
        <p:txBody>
          <a:bodyPr vert="horz" wrap="square" lIns="0" tIns="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620"/>
              </a:lnSpc>
            </a:pPr>
            <a:r>
              <a:rPr lang="ru-RU" sz="3200" b="1" dirty="0" smtClean="0">
                <a:solidFill>
                  <a:srgbClr val="FFFFFF"/>
                </a:solidFill>
                <a:latin typeface="Arial"/>
                <a:cs typeface="Arial"/>
              </a:rPr>
              <a:t>10 правил интерактивного чтения</a:t>
            </a:r>
            <a:endParaRPr lang="ru-RU" sz="3200" dirty="0">
              <a:latin typeface="Arial"/>
              <a:cs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052736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Книга «Рожденный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читать. Как подружить ребенка с книгой»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Джейсон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Буг.</a:t>
            </a:r>
          </a:p>
        </p:txBody>
      </p:sp>
      <p:pic>
        <p:nvPicPr>
          <p:cNvPr id="1027" name="Picture 3" descr="C:\Users\1\Downloads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261" y="26074"/>
            <a:ext cx="1156250" cy="117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12021" y="1916832"/>
            <a:ext cx="8452467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8. Прерывайте чтение, чтобы обсудить прочитанное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начать общение: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Хочешь, сделаем паузу и хорошенько рассмотрим эту гору? Может, нам прерваться и поговорить о том, что случилось в книжке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" name="Рисунок 9" descr="http://paidagogos.com/wp-content/uploads/2015/02/7_Papa-chitaet-syinu-skazki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293096"/>
            <a:ext cx="3269337" cy="2305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8054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Опознанное\Методсовет\Вернисаж\05.11.19\вернисаж педагогических иде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6"/>
          <p:cNvSpPr txBox="1">
            <a:spLocks/>
          </p:cNvSpPr>
          <p:nvPr/>
        </p:nvSpPr>
        <p:spPr>
          <a:xfrm>
            <a:off x="539552" y="432348"/>
            <a:ext cx="7344816" cy="333425"/>
          </a:xfrm>
          <a:prstGeom prst="rect">
            <a:avLst/>
          </a:prstGeom>
          <a:solidFill>
            <a:srgbClr val="499B82"/>
          </a:solidFill>
        </p:spPr>
        <p:txBody>
          <a:bodyPr vert="horz" wrap="square" lIns="0" tIns="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620"/>
              </a:lnSpc>
            </a:pPr>
            <a:r>
              <a:rPr lang="ru-RU" sz="3200" b="1" dirty="0" smtClean="0">
                <a:solidFill>
                  <a:srgbClr val="FFFFFF"/>
                </a:solidFill>
                <a:latin typeface="Arial"/>
                <a:cs typeface="Arial"/>
              </a:rPr>
              <a:t>10 правил интерактивного чтения</a:t>
            </a:r>
            <a:endParaRPr lang="ru-RU" sz="3200" dirty="0">
              <a:latin typeface="Arial"/>
              <a:cs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052736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Книга «Рожденный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читать. Как подружить ребенка с книгой»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Джейсон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Буг.</a:t>
            </a:r>
          </a:p>
        </p:txBody>
      </p:sp>
      <p:pic>
        <p:nvPicPr>
          <p:cNvPr id="1027" name="Picture 3" descr="C:\Users\1\Downloads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261" y="26074"/>
            <a:ext cx="1156250" cy="117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12021" y="1916832"/>
            <a:ext cx="8452467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9.Стройте догадки о дальнейшем развитии сюжета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начать общение: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Как ты думаешь, кто выиграет 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гонках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? Что, по-твоему, спрятано в коробке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1" name="Picture 2" descr="https://st4.depositphotos.com/10614052/20446/i/950/depositphotos_204461880-stock-photo-father-his-children-reading-boo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353" y="3861048"/>
            <a:ext cx="4029801" cy="26865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54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Опознанное\Методсовет\Вернисаж\05.11.19\вернисаж педагогических иде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" y="-2598"/>
            <a:ext cx="9143999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ownloads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20" y="357166"/>
            <a:ext cx="1385374" cy="140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1\Downloads\ptOcIT4zap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002" y="609569"/>
            <a:ext cx="4838700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18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Опознанное\Методсовет\Вернисаж\05.11.19\вернисаж педагогических иде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6"/>
          <p:cNvSpPr txBox="1">
            <a:spLocks/>
          </p:cNvSpPr>
          <p:nvPr/>
        </p:nvSpPr>
        <p:spPr>
          <a:xfrm>
            <a:off x="539552" y="432348"/>
            <a:ext cx="7344816" cy="333425"/>
          </a:xfrm>
          <a:prstGeom prst="rect">
            <a:avLst/>
          </a:prstGeom>
          <a:solidFill>
            <a:srgbClr val="499B82"/>
          </a:solidFill>
        </p:spPr>
        <p:txBody>
          <a:bodyPr vert="horz" wrap="square" lIns="0" tIns="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620"/>
              </a:lnSpc>
            </a:pPr>
            <a:r>
              <a:rPr lang="ru-RU" sz="3200" b="1" dirty="0" smtClean="0">
                <a:solidFill>
                  <a:srgbClr val="FFFFFF"/>
                </a:solidFill>
                <a:latin typeface="Arial"/>
                <a:cs typeface="Arial"/>
              </a:rPr>
              <a:t>10 правил интерактивного чтения</a:t>
            </a:r>
            <a:endParaRPr lang="ru-RU" sz="3200" dirty="0">
              <a:latin typeface="Arial"/>
              <a:cs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052736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Книга «Рожденный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читать. Как подружить ребенка с книгой»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Джейсон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Буг.</a:t>
            </a:r>
          </a:p>
        </p:txBody>
      </p:sp>
      <p:pic>
        <p:nvPicPr>
          <p:cNvPr id="1027" name="Picture 3" descr="C:\Users\1\Downloads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261" y="26074"/>
            <a:ext cx="1156250" cy="117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12021" y="1916832"/>
            <a:ext cx="8452467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10. Поддерживайте диалог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начать общение: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Что если нам теперь рассмотреть картинки с динозаврами? Ты помнишь, что такое аккордеон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" name="Рисунок 9" descr="https://www.defectologiya.pro/assets/images/zhurnal/Migacheva/best-books-about-bullying-featur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241" y="3717032"/>
            <a:ext cx="3877517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8054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Опознанное\Методсовет\Вернисаж\05.11.19\вернисаж педагогических иде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6"/>
          <p:cNvSpPr txBox="1">
            <a:spLocks/>
          </p:cNvSpPr>
          <p:nvPr/>
        </p:nvSpPr>
        <p:spPr>
          <a:xfrm>
            <a:off x="539552" y="432348"/>
            <a:ext cx="7344816" cy="333425"/>
          </a:xfrm>
          <a:prstGeom prst="rect">
            <a:avLst/>
          </a:prstGeom>
          <a:solidFill>
            <a:srgbClr val="499B82"/>
          </a:solidFill>
        </p:spPr>
        <p:txBody>
          <a:bodyPr vert="horz" wrap="square" lIns="0" tIns="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620"/>
              </a:lnSpc>
            </a:pPr>
            <a:r>
              <a:rPr lang="ru-RU" sz="3200" b="1" dirty="0" smtClean="0">
                <a:solidFill>
                  <a:srgbClr val="FFFFFF"/>
                </a:solidFill>
                <a:latin typeface="Arial"/>
                <a:cs typeface="Arial"/>
              </a:rPr>
              <a:t>10 правил интерактивного чтения</a:t>
            </a:r>
            <a:endParaRPr lang="ru-RU" sz="3200" dirty="0">
              <a:latin typeface="Arial"/>
              <a:cs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052736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Книга «Рожденный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читать. Как подружить ребенка с книгой»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Джейсон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Буг.</a:t>
            </a:r>
          </a:p>
        </p:txBody>
      </p:sp>
      <p:pic>
        <p:nvPicPr>
          <p:cNvPr id="1027" name="Picture 3" descr="C:\Users\1\Downloads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261" y="26074"/>
            <a:ext cx="1156250" cy="117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https://cdn.super.ua/2018/11/super.ua-1541410013-1024x68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750" y="1770136"/>
            <a:ext cx="6814500" cy="45452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9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Опознанное\Методсовет\Вернисаж\05.11.19\вернисаж педагогических иде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6"/>
          <p:cNvSpPr txBox="1">
            <a:spLocks/>
          </p:cNvSpPr>
          <p:nvPr/>
        </p:nvSpPr>
        <p:spPr>
          <a:xfrm>
            <a:off x="539552" y="427315"/>
            <a:ext cx="7344816" cy="343492"/>
          </a:xfrm>
          <a:prstGeom prst="rect">
            <a:avLst/>
          </a:prstGeom>
          <a:solidFill>
            <a:srgbClr val="499B82"/>
          </a:solidFill>
        </p:spPr>
        <p:txBody>
          <a:bodyPr vert="horz" wrap="square" lIns="0" tIns="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620"/>
              </a:lnSpc>
            </a:pPr>
            <a:r>
              <a:rPr lang="ru-RU" sz="3200" b="1" dirty="0" smtClean="0">
                <a:solidFill>
                  <a:srgbClr val="FFFFFF"/>
                </a:solidFill>
                <a:latin typeface="Arial"/>
                <a:cs typeface="Arial"/>
              </a:rPr>
              <a:t>Литература</a:t>
            </a:r>
            <a:endParaRPr lang="ru-RU" sz="3200" dirty="0">
              <a:latin typeface="Arial"/>
              <a:cs typeface="Arial"/>
            </a:endParaRPr>
          </a:p>
        </p:txBody>
      </p:sp>
      <p:pic>
        <p:nvPicPr>
          <p:cNvPr id="1027" name="Picture 3" descr="C:\Users\1\Downloads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261" y="26074"/>
            <a:ext cx="1156250" cy="117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12021" y="1916832"/>
            <a:ext cx="8452467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Тематический дайджест «Что значит «быть грамотным» в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XXI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веке?», благотворительный фонд Сбербанка «Вклад в будущее».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740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Опознанное\Методсовет\Вернисаж\05.11.19\вернисаж педагогических иде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" y="-2598"/>
            <a:ext cx="9143999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ownloads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20" y="-2598"/>
            <a:ext cx="1385374" cy="140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6"/>
          <p:cNvSpPr txBox="1">
            <a:spLocks/>
          </p:cNvSpPr>
          <p:nvPr/>
        </p:nvSpPr>
        <p:spPr>
          <a:xfrm>
            <a:off x="1475656" y="432347"/>
            <a:ext cx="5760640" cy="333425"/>
          </a:xfrm>
          <a:prstGeom prst="rect">
            <a:avLst/>
          </a:prstGeom>
          <a:solidFill>
            <a:srgbClr val="499B82"/>
          </a:solidFill>
        </p:spPr>
        <p:txBody>
          <a:bodyPr vert="horz" wrap="square" lIns="0" tIns="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620"/>
              </a:lnSpc>
            </a:pPr>
            <a:r>
              <a:rPr lang="ru-RU" sz="3200" b="1" dirty="0" smtClean="0">
                <a:solidFill>
                  <a:srgbClr val="FFFFFF"/>
                </a:solidFill>
                <a:latin typeface="Arial"/>
                <a:cs typeface="Arial"/>
              </a:rPr>
              <a:t>Читательская</a:t>
            </a:r>
            <a:r>
              <a:rPr lang="ru-RU" sz="3200" b="1" spc="-4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3200" b="1" spc="-25" dirty="0" smtClean="0">
                <a:solidFill>
                  <a:srgbClr val="FFFFFF"/>
                </a:solidFill>
                <a:latin typeface="Arial"/>
                <a:cs typeface="Arial"/>
              </a:rPr>
              <a:t>грамотность</a:t>
            </a:r>
            <a:endParaRPr lang="ru-RU" sz="3200" dirty="0">
              <a:latin typeface="Arial"/>
              <a:cs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1394028"/>
            <a:ext cx="78488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Читательская грамотность — способность человека понимать и использовать письменные тексты, размышлять о них и заниматься чтением для того, чтобы достигать своих целей, расширять свои знания и возможности, участвовать в социальной жизни.</a:t>
            </a:r>
          </a:p>
        </p:txBody>
      </p:sp>
      <p:pic>
        <p:nvPicPr>
          <p:cNvPr id="2050" name="Picture 2" descr="https://st.depositphotos.com/1030509/3322/v/950/depositphotos_33225615-stock-illustration-education-in-university-vector-collect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073" y="3933056"/>
            <a:ext cx="2830127" cy="275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91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Опознанное\Методсовет\Вернисаж\05.11.19\вернисаж педагогических иде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ownloads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20" y="357166"/>
            <a:ext cx="1385374" cy="140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91643" y="1552955"/>
            <a:ext cx="5285232" cy="4180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838998" y="326405"/>
            <a:ext cx="65905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spc="-10" dirty="0">
                <a:latin typeface="Times New Roman" pitchFamily="18" charset="0"/>
                <a:cs typeface="Times New Roman" pitchFamily="18" charset="0"/>
              </a:rPr>
              <a:t>Международные исследования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67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Опознанное\Методсовет\Вернисаж\05.11.19\вернисаж педагогических иде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ownloads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141" y="26074"/>
            <a:ext cx="1227370" cy="124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4"/>
          <a:srcRect l="21955" t="23945" r="8013" b="20183"/>
          <a:stretch/>
        </p:blipFill>
        <p:spPr bwMode="auto">
          <a:xfrm>
            <a:off x="280504" y="1253449"/>
            <a:ext cx="8582991" cy="46733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38998" y="326405"/>
            <a:ext cx="65905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spc="-10" dirty="0">
                <a:latin typeface="Times New Roman" pitchFamily="18" charset="0"/>
                <a:cs typeface="Times New Roman" pitchFamily="18" charset="0"/>
              </a:rPr>
              <a:t>Международные исследования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67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Опознанное\Методсовет\Вернисаж\05.11.19\вернисаж педагогических иде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79512" y="31514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Организация экономического сотрудничества и развития (ОЭСР), под руководством которой проходят международные исследования рекомендует: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5" t="18056" r="33291" b="13637"/>
          <a:stretch/>
        </p:blipFill>
        <p:spPr bwMode="auto">
          <a:xfrm>
            <a:off x="629454" y="1478544"/>
            <a:ext cx="7329715" cy="4996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1\Downloads\Рисунок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448" y="692696"/>
            <a:ext cx="1244260" cy="125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67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Опознанное\Методсовет\Вернисаж\05.11.19\вернисаж педагогических иде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ownloads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710" y="26074"/>
            <a:ext cx="1047801" cy="106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6"/>
          <p:cNvSpPr txBox="1">
            <a:spLocks/>
          </p:cNvSpPr>
          <p:nvPr/>
        </p:nvSpPr>
        <p:spPr>
          <a:xfrm>
            <a:off x="1475656" y="427314"/>
            <a:ext cx="5760640" cy="343492"/>
          </a:xfrm>
          <a:prstGeom prst="rect">
            <a:avLst/>
          </a:prstGeom>
          <a:solidFill>
            <a:srgbClr val="499B82"/>
          </a:solidFill>
        </p:spPr>
        <p:txBody>
          <a:bodyPr vert="horz" wrap="square" lIns="0" tIns="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620"/>
              </a:lnSpc>
            </a:pPr>
            <a:r>
              <a:rPr lang="ru-RU" sz="3200" b="1" dirty="0" smtClean="0">
                <a:solidFill>
                  <a:srgbClr val="FFFFFF"/>
                </a:solidFill>
                <a:latin typeface="Arial"/>
                <a:cs typeface="Arial"/>
              </a:rPr>
              <a:t>Чему нужно учиться?</a:t>
            </a:r>
            <a:endParaRPr lang="ru-RU" sz="3200" dirty="0">
              <a:latin typeface="Arial"/>
              <a:cs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980728"/>
            <a:ext cx="84249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Существует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несколько способов читать книгу, статью или сайт. Вы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можете выбрать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нужный вам, сопоставив его с вашей целью: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 беглый просмотр — ознакомление с книгой или статьей, чтобы понять, стоит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ли её читать;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 неполное чтение — поиск ответов на определенные вопросы;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 полное чтение — для художественной литературы;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 с проработкой содержания — для чтения сложных и объёмных книг, когда важно усвоить новый материал, сделать его «своим».</a:t>
            </a:r>
          </a:p>
        </p:txBody>
      </p:sp>
    </p:spTree>
    <p:extLst>
      <p:ext uri="{BB962C8B-B14F-4D97-AF65-F5344CB8AC3E}">
        <p14:creationId xmlns:p14="http://schemas.microsoft.com/office/powerpoint/2010/main" val="272967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Опознанное\Методсовет\Вернисаж\05.11.19\вернисаж педагогических иде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3"/>
          <a:srcRect l="10096" t="25371" r="34936" b="17902"/>
          <a:stretch/>
        </p:blipFill>
        <p:spPr bwMode="auto">
          <a:xfrm>
            <a:off x="388516" y="1068404"/>
            <a:ext cx="8366967" cy="5556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7" name="Picture 3" descr="C:\Users\1\Downloads\Рисунок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141" y="26074"/>
            <a:ext cx="1227370" cy="124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67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Опознанное\Методсовет\Вернисаж\05.11.19\вернисаж педагогических иде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8494" t="25656" r="34134" b="33866"/>
          <a:stretch/>
        </p:blipFill>
        <p:spPr bwMode="auto">
          <a:xfrm>
            <a:off x="683568" y="584528"/>
            <a:ext cx="7344816" cy="27004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7" name="Picture 3" descr="C:\Users\1\Downloads\Рисунок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366" y="26074"/>
            <a:ext cx="1103145" cy="1116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5"/>
          <a:srcRect l="8494" t="40479" r="34134" b="10775"/>
          <a:stretch/>
        </p:blipFill>
        <p:spPr bwMode="auto">
          <a:xfrm>
            <a:off x="695044" y="3573016"/>
            <a:ext cx="7333340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2967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1050</TotalTime>
  <Words>675</Words>
  <Application>Microsoft Office PowerPoint</Application>
  <PresentationFormat>Экран (4:3)</PresentationFormat>
  <Paragraphs>73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67</cp:revision>
  <dcterms:created xsi:type="dcterms:W3CDTF">2020-08-24T06:31:58Z</dcterms:created>
  <dcterms:modified xsi:type="dcterms:W3CDTF">2021-11-18T10:44:44Z</dcterms:modified>
</cp:coreProperties>
</file>